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4"/>
  </p:notesMasterIdLst>
  <p:sldIdLst>
    <p:sldId id="308" r:id="rId3"/>
    <p:sldId id="299" r:id="rId4"/>
    <p:sldId id="309" r:id="rId5"/>
    <p:sldId id="332" r:id="rId6"/>
    <p:sldId id="311" r:id="rId7"/>
    <p:sldId id="312" r:id="rId8"/>
    <p:sldId id="333" r:id="rId9"/>
    <p:sldId id="313" r:id="rId10"/>
    <p:sldId id="314" r:id="rId11"/>
    <p:sldId id="315" r:id="rId12"/>
    <p:sldId id="331" r:id="rId13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AF60920-DA1B-4FD2-A9F5-3139A88AD178}" v="3" dt="2020-09-17T01:20:39.1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9" d="100"/>
          <a:sy n="59" d="100"/>
        </p:scale>
        <p:origin x="868" y="6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ti mohtar" userId="fa34d19df649bcae" providerId="LiveId" clId="{257AEC5F-58F4-47EC-811F-11B197D9B7C2}"/>
    <pc:docChg chg="modSld">
      <pc:chgData name="siti mohtar" userId="fa34d19df649bcae" providerId="LiveId" clId="{257AEC5F-58F4-47EC-811F-11B197D9B7C2}" dt="2020-07-16T01:46:13.871" v="8" actId="20577"/>
      <pc:docMkLst>
        <pc:docMk/>
      </pc:docMkLst>
      <pc:sldChg chg="modSp mod">
        <pc:chgData name="siti mohtar" userId="fa34d19df649bcae" providerId="LiveId" clId="{257AEC5F-58F4-47EC-811F-11B197D9B7C2}" dt="2020-06-24T08:08:17.925" v="0" actId="1076"/>
        <pc:sldMkLst>
          <pc:docMk/>
          <pc:sldMk cId="2945196242" sldId="311"/>
        </pc:sldMkLst>
        <pc:spChg chg="mod">
          <ac:chgData name="siti mohtar" userId="fa34d19df649bcae" providerId="LiveId" clId="{257AEC5F-58F4-47EC-811F-11B197D9B7C2}" dt="2020-06-24T08:08:17.925" v="0" actId="1076"/>
          <ac:spMkLst>
            <pc:docMk/>
            <pc:sldMk cId="2945196242" sldId="311"/>
            <ac:spMk id="2" creationId="{47135E1D-B18E-425C-A04B-C9498A339D1A}"/>
          </ac:spMkLst>
        </pc:spChg>
      </pc:sldChg>
      <pc:sldChg chg="modSp mod">
        <pc:chgData name="siti mohtar" userId="fa34d19df649bcae" providerId="LiveId" clId="{257AEC5F-58F4-47EC-811F-11B197D9B7C2}" dt="2020-06-24T08:08:28.259" v="2" actId="1076"/>
        <pc:sldMkLst>
          <pc:docMk/>
          <pc:sldMk cId="918065943" sldId="312"/>
        </pc:sldMkLst>
        <pc:picChg chg="mod">
          <ac:chgData name="siti mohtar" userId="fa34d19df649bcae" providerId="LiveId" clId="{257AEC5F-58F4-47EC-811F-11B197D9B7C2}" dt="2020-06-24T08:08:28.259" v="2" actId="1076"/>
          <ac:picMkLst>
            <pc:docMk/>
            <pc:sldMk cId="918065943" sldId="312"/>
            <ac:picMk id="2" creationId="{233FC7CA-FE8C-44E5-BA98-39BE4105495B}"/>
          </ac:picMkLst>
        </pc:picChg>
      </pc:sldChg>
      <pc:sldChg chg="modSp mod">
        <pc:chgData name="siti mohtar" userId="fa34d19df649bcae" providerId="LiveId" clId="{257AEC5F-58F4-47EC-811F-11B197D9B7C2}" dt="2020-06-24T08:08:41.978" v="4" actId="1076"/>
        <pc:sldMkLst>
          <pc:docMk/>
          <pc:sldMk cId="1439104072" sldId="313"/>
        </pc:sldMkLst>
        <pc:spChg chg="mod">
          <ac:chgData name="siti mohtar" userId="fa34d19df649bcae" providerId="LiveId" clId="{257AEC5F-58F4-47EC-811F-11B197D9B7C2}" dt="2020-06-24T08:08:41.978" v="4" actId="1076"/>
          <ac:spMkLst>
            <pc:docMk/>
            <pc:sldMk cId="1439104072" sldId="313"/>
            <ac:spMk id="2" creationId="{4DBA06AB-3E8B-4A48-9CBC-D3F3C684453B}"/>
          </ac:spMkLst>
        </pc:spChg>
      </pc:sldChg>
      <pc:sldChg chg="modSp mod">
        <pc:chgData name="siti mohtar" userId="fa34d19df649bcae" providerId="LiveId" clId="{257AEC5F-58F4-47EC-811F-11B197D9B7C2}" dt="2020-06-24T08:09:02.039" v="7" actId="1076"/>
        <pc:sldMkLst>
          <pc:docMk/>
          <pc:sldMk cId="1962896010" sldId="314"/>
        </pc:sldMkLst>
        <pc:spChg chg="mod">
          <ac:chgData name="siti mohtar" userId="fa34d19df649bcae" providerId="LiveId" clId="{257AEC5F-58F4-47EC-811F-11B197D9B7C2}" dt="2020-06-24T08:09:02.039" v="7" actId="1076"/>
          <ac:spMkLst>
            <pc:docMk/>
            <pc:sldMk cId="1962896010" sldId="314"/>
            <ac:spMk id="2" creationId="{E9DF0601-0F84-436F-AFCF-E49B3B029BEC}"/>
          </ac:spMkLst>
        </pc:spChg>
      </pc:sldChg>
      <pc:sldChg chg="modSp mod">
        <pc:chgData name="siti mohtar" userId="fa34d19df649bcae" providerId="LiveId" clId="{257AEC5F-58F4-47EC-811F-11B197D9B7C2}" dt="2020-07-16T01:46:13.871" v="8" actId="20577"/>
        <pc:sldMkLst>
          <pc:docMk/>
          <pc:sldMk cId="3940150561" sldId="333"/>
        </pc:sldMkLst>
        <pc:spChg chg="mod">
          <ac:chgData name="siti mohtar" userId="fa34d19df649bcae" providerId="LiveId" clId="{257AEC5F-58F4-47EC-811F-11B197D9B7C2}" dt="2020-07-16T01:46:13.871" v="8" actId="20577"/>
          <ac:spMkLst>
            <pc:docMk/>
            <pc:sldMk cId="3940150561" sldId="333"/>
            <ac:spMk id="9" creationId="{49089F96-F1F1-4C54-84F9-1E219F4A2C45}"/>
          </ac:spMkLst>
        </pc:spChg>
      </pc:sldChg>
    </pc:docChg>
  </pc:docChgLst>
  <pc:docChgLst>
    <pc:chgData name="siti mohtar" userId="fa34d19df649bcae" providerId="LiveId" clId="{DAF60920-DA1B-4FD2-A9F5-3139A88AD178}"/>
    <pc:docChg chg="undo custSel modSld modNotesMaster">
      <pc:chgData name="siti mohtar" userId="fa34d19df649bcae" providerId="LiveId" clId="{DAF60920-DA1B-4FD2-A9F5-3139A88AD178}" dt="2020-09-17T01:20:39.183" v="22"/>
      <pc:docMkLst>
        <pc:docMk/>
      </pc:docMkLst>
      <pc:sldChg chg="addSp modSp mod">
        <pc:chgData name="siti mohtar" userId="fa34d19df649bcae" providerId="LiveId" clId="{DAF60920-DA1B-4FD2-A9F5-3139A88AD178}" dt="2020-09-14T01:42:11.802" v="9" actId="1076"/>
        <pc:sldMkLst>
          <pc:docMk/>
          <pc:sldMk cId="3401787836" sldId="299"/>
        </pc:sldMkLst>
        <pc:spChg chg="mod">
          <ac:chgData name="siti mohtar" userId="fa34d19df649bcae" providerId="LiveId" clId="{DAF60920-DA1B-4FD2-A9F5-3139A88AD178}" dt="2020-09-14T01:42:11.802" v="9" actId="1076"/>
          <ac:spMkLst>
            <pc:docMk/>
            <pc:sldMk cId="3401787836" sldId="299"/>
            <ac:spMk id="4" creationId="{6FC78692-646B-4A19-BBC3-9E0649C2B188}"/>
          </ac:spMkLst>
        </pc:spChg>
        <pc:picChg chg="add mod">
          <ac:chgData name="siti mohtar" userId="fa34d19df649bcae" providerId="LiveId" clId="{DAF60920-DA1B-4FD2-A9F5-3139A88AD178}" dt="2020-09-14T01:42:05.271" v="7" actId="1076"/>
          <ac:picMkLst>
            <pc:docMk/>
            <pc:sldMk cId="3401787836" sldId="299"/>
            <ac:picMk id="2" creationId="{4A179C48-7568-4C22-A7B0-5EA4653BB780}"/>
          </ac:picMkLst>
        </pc:picChg>
      </pc:sldChg>
      <pc:sldChg chg="modSp mod">
        <pc:chgData name="siti mohtar" userId="fa34d19df649bcae" providerId="LiveId" clId="{DAF60920-DA1B-4FD2-A9F5-3139A88AD178}" dt="2020-09-14T01:43:08.805" v="20" actId="5793"/>
        <pc:sldMkLst>
          <pc:docMk/>
          <pc:sldMk cId="2945196242" sldId="311"/>
        </pc:sldMkLst>
        <pc:spChg chg="mod">
          <ac:chgData name="siti mohtar" userId="fa34d19df649bcae" providerId="LiveId" clId="{DAF60920-DA1B-4FD2-A9F5-3139A88AD178}" dt="2020-09-14T01:43:08.805" v="20" actId="5793"/>
          <ac:spMkLst>
            <pc:docMk/>
            <pc:sldMk cId="2945196242" sldId="311"/>
            <ac:spMk id="4" creationId="{6FC78692-646B-4A19-BBC3-9E0649C2B188}"/>
          </ac:spMkLst>
        </pc:spChg>
      </pc:sldChg>
      <pc:sldChg chg="modSp mod">
        <pc:chgData name="siti mohtar" userId="fa34d19df649bcae" providerId="LiveId" clId="{DAF60920-DA1B-4FD2-A9F5-3139A88AD178}" dt="2020-09-14T01:43:26.671" v="21" actId="948"/>
        <pc:sldMkLst>
          <pc:docMk/>
          <pc:sldMk cId="1962896010" sldId="314"/>
        </pc:sldMkLst>
        <pc:spChg chg="mod">
          <ac:chgData name="siti mohtar" userId="fa34d19df649bcae" providerId="LiveId" clId="{DAF60920-DA1B-4FD2-A9F5-3139A88AD178}" dt="2020-09-14T01:43:26.671" v="21" actId="948"/>
          <ac:spMkLst>
            <pc:docMk/>
            <pc:sldMk cId="1962896010" sldId="314"/>
            <ac:spMk id="4" creationId="{6FC78692-646B-4A19-BBC3-9E0649C2B188}"/>
          </ac:spMkLst>
        </pc:spChg>
      </pc:sldChg>
      <pc:sldChg chg="modSp mod">
        <pc:chgData name="siti mohtar" userId="fa34d19df649bcae" providerId="LiveId" clId="{DAF60920-DA1B-4FD2-A9F5-3139A88AD178}" dt="2020-09-14T01:43:06.115" v="16" actId="179"/>
        <pc:sldMkLst>
          <pc:docMk/>
          <pc:sldMk cId="3940150561" sldId="333"/>
        </pc:sldMkLst>
        <pc:spChg chg="mod">
          <ac:chgData name="siti mohtar" userId="fa34d19df649bcae" providerId="LiveId" clId="{DAF60920-DA1B-4FD2-A9F5-3139A88AD178}" dt="2020-09-14T01:43:06.115" v="16" actId="179"/>
          <ac:spMkLst>
            <pc:docMk/>
            <pc:sldMk cId="3940150561" sldId="333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837588-12A7-A544-80DA-05A1E40F4DD7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98E5F-C895-0B44-9DD1-350B3AA8AD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0263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Consider collaborative care for patients with moderate to severe depression and a chronic physical health problem with associated functional impairment whose depression has not responded to initial high-intensity psychological interventions, pharmacological treatment or a combination of psychological and pharmacological interventions.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Collaborative care for patients with depression and a chronic physical health problem should normally include: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● case management which is supervised and has support from a senior mental health professional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● close collaboration between primary and secondary physical health services and specialist mental health services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● a range of interventions consistent with those recommended in this guideline, including patient education, psychological and pharmacological interventions, and medication management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● long-term co-ordination of care and follow-up.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collaborative care for people with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depression and a chronic physical health problem is a cost-effective intervention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within UK settings.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198E5F-C895-0B44-9DD1-350B3AA8AD5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875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75FA3-B43B-6E43-A813-0A39C31519FD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93B1C-DE7A-2245-93FB-0E1F05396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996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75FA3-B43B-6E43-A813-0A39C31519FD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93B1C-DE7A-2245-93FB-0E1F05396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696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75FA3-B43B-6E43-A813-0A39C31519FD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93B1C-DE7A-2245-93FB-0E1F05396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1875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95F56-DDEF-4F2E-9655-675A73EEA7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D21329-94E2-4A91-87E9-FB9279E5AE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D5A56D-F96B-4B5D-8977-B6495EB44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B94F-BF78-4D5A-B577-13D63EF8FFF6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840358-369B-4219-803B-A6AC015AD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F1732C-4ED9-46D0-A008-41B0E0C61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F981-1617-4BAE-B960-922900A90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8566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7B7790-4236-406D-BAD1-069D26B77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C4529A-6FB3-4418-AC75-1F17D4E112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4D91AA-EF87-445B-AE13-D12C0654A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B94F-BF78-4D5A-B577-13D63EF8FFF6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234062-23AB-4397-BDAE-1E26451F8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968958-C415-4D4C-AAA6-BB86B7BA0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F981-1617-4BAE-B960-922900A90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09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750E0-D1EA-4697-BF00-69E55AF45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B1BDE3-930C-431C-9D5D-F2441ECFCD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CABE20-5AA7-40C7-B8B8-41033C341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B94F-BF78-4D5A-B577-13D63EF8FFF6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DD5146-8AFC-4E6E-BC12-B9FB21CEA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9AD4AD-703F-40DD-BF08-51B6BD973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F981-1617-4BAE-B960-922900A90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2434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BC3EAB-483B-403A-A4D9-10A82F6554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8CAD1F-5E74-4CA7-9D88-C186FC7744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B0D4D5-7559-4F4C-BB60-9EE8F59C75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D7E097-FEB3-4C61-8EE8-5943E722E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B94F-BF78-4D5A-B577-13D63EF8FFF6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A46E74-A6AB-40B7-B36D-E9DD16711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FC7BCA-1744-4707-92DB-A4D278B8E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F981-1617-4BAE-B960-922900A90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1976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89227-D67B-43DF-A168-A59F02D11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C78E8F-9660-469E-B8FD-2E62127009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EF76FC-BDFB-4F4D-9B58-8D9B3E536D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F2CDAA-415F-4117-A53E-8C4C62DD49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C202893-06AA-4B59-8D8C-B10F9C92C4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2135D8-0C0B-4F7B-AF7A-83D025184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B94F-BF78-4D5A-B577-13D63EF8FFF6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FD7EF3-48BA-4506-BD40-E1C72EA89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FF5B4DD-A76D-44A4-A64A-775D224AC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F981-1617-4BAE-B960-922900A90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653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485A2C-3D46-4F2B-873E-530AE60C75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A34107-F330-45E6-ABB3-10106EC52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B94F-BF78-4D5A-B577-13D63EF8FFF6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14CD45-407B-417D-AD9D-3B19D28CD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60AE6B-54B3-407D-AB50-E0D70AE93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F981-1617-4BAE-B960-922900A90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4818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00798B-EE25-4E64-B136-0B6F5C6A5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B94F-BF78-4D5A-B577-13D63EF8FFF6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EB5595-B10A-4D7A-9855-2F70CAA72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785DC7-AC60-4A81-9CAD-820F38FE9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F981-1617-4BAE-B960-922900A90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7136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C60AE2-6384-4C1A-80B4-C01CEB8A6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EC070C-72F6-4327-8A5E-D28FC85195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1DC483-7C4A-473C-936B-F9D9D88903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97B129-6C06-41D3-8FD0-9291DED73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B94F-BF78-4D5A-B577-13D63EF8FFF6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12D01C-0242-4732-B2E1-DC66E1D0C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B1972A-790E-4514-AC45-D7FDE7BE1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F981-1617-4BAE-B960-922900A90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84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75FA3-B43B-6E43-A813-0A39C31519FD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93B1C-DE7A-2245-93FB-0E1F05396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683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CB5E86-0F85-4EFD-9471-BD5E273C8D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1E0821-8796-4545-AFA2-E7EFB14B1A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BF0797-1D23-4CE9-B5E2-070D58F0A9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AE9055-7176-45BC-82EF-88858E17D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B94F-BF78-4D5A-B577-13D63EF8FFF6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FF1184-07B0-45A4-89B6-23B72926A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FCA33A-EC0E-4DBC-A275-048105D81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F981-1617-4BAE-B960-922900A90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0773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640474-32B6-4E66-83E0-0139D4786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CA4182-AFD4-4752-ABA9-F151E4D485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8160CB-3890-4106-99AC-0F505E398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B94F-BF78-4D5A-B577-13D63EF8FFF6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5E75DF-DF11-4DDE-8FF9-1C7423456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EE1DA7-EE58-4CFC-B7C4-A68AF5DA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F981-1617-4BAE-B960-922900A90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8050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C199A0F-4265-4F55-9DE2-16DD0AAFE7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BD162A-941E-43B8-986D-CB129EA56C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D85D19-CC6A-4F44-9CBE-B5538FFD1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B94F-BF78-4D5A-B577-13D63EF8FFF6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F8DD1B-5001-4321-AD42-D0A9A95FF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2BEB38-84D8-4DCD-AD2A-774D01868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F981-1617-4BAE-B960-922900A90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960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75FA3-B43B-6E43-A813-0A39C31519FD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93B1C-DE7A-2245-93FB-0E1F05396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736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75FA3-B43B-6E43-A813-0A39C31519FD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93B1C-DE7A-2245-93FB-0E1F05396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196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75FA3-B43B-6E43-A813-0A39C31519FD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93B1C-DE7A-2245-93FB-0E1F05396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289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75FA3-B43B-6E43-A813-0A39C31519FD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93B1C-DE7A-2245-93FB-0E1F05396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926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75FA3-B43B-6E43-A813-0A39C31519FD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93B1C-DE7A-2245-93FB-0E1F05396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833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75FA3-B43B-6E43-A813-0A39C31519FD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93B1C-DE7A-2245-93FB-0E1F05396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30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75FA3-B43B-6E43-A813-0A39C31519FD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93B1C-DE7A-2245-93FB-0E1F05396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911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275FA3-B43B-6E43-A813-0A39C31519FD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93B1C-DE7A-2245-93FB-0E1F05396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095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2BF0B1-4B5C-4650-8AA7-96AF21771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758592-97A2-4952-9939-44B4783E83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083050-CB70-4DAE-8F82-10824CD8CE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B2B94F-BF78-4D5A-B577-13D63EF8FFF6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968F42-DDBE-4E6F-A32C-93371D2DFC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EB58B-BFC8-49C2-8A5E-D4CFB8944D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0F981-1617-4BAE-B960-922900A90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719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2EF939D-0C4F-42BC-AB00-926554E4B1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373705" y="2986589"/>
            <a:ext cx="9144000" cy="1655762"/>
          </a:xfrm>
        </p:spPr>
        <p:txBody>
          <a:bodyPr/>
          <a:lstStyle/>
          <a:p>
            <a:r>
              <a:rPr lang="en-US" sz="4800" b="1" dirty="0"/>
              <a:t>Collaborative Care Model </a:t>
            </a:r>
          </a:p>
          <a:p>
            <a:endParaRPr lang="en-US" dirty="0"/>
          </a:p>
        </p:txBody>
      </p:sp>
      <p:sp>
        <p:nvSpPr>
          <p:cNvPr id="6" name="Flowchart: Manual Input 5">
            <a:extLst>
              <a:ext uri="{FF2B5EF4-FFF2-40B4-BE49-F238E27FC236}">
                <a16:creationId xmlns:a16="http://schemas.microsoft.com/office/drawing/2014/main" id="{3681B469-9E18-404A-AABC-BBB9F8F463CC}"/>
              </a:ext>
            </a:extLst>
          </p:cNvPr>
          <p:cNvSpPr/>
          <p:nvPr/>
        </p:nvSpPr>
        <p:spPr>
          <a:xfrm rot="5400000" flipH="1">
            <a:off x="1613342" y="-1613338"/>
            <a:ext cx="2490951" cy="5717628"/>
          </a:xfrm>
          <a:prstGeom prst="flowChartManualInpu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159E4D-DE5A-4153-98BF-26412B7FA4F9}"/>
              </a:ext>
            </a:extLst>
          </p:cNvPr>
          <p:cNvSpPr txBox="1"/>
          <p:nvPr/>
        </p:nvSpPr>
        <p:spPr>
          <a:xfrm>
            <a:off x="-84084" y="254061"/>
            <a:ext cx="520262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Training of Core Trainers 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CPG Management of 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Major Depressive Disorder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(Second Edition)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lowchart: Manual Input 8">
            <a:extLst>
              <a:ext uri="{FF2B5EF4-FFF2-40B4-BE49-F238E27FC236}">
                <a16:creationId xmlns:a16="http://schemas.microsoft.com/office/drawing/2014/main" id="{04564EC3-7995-4AEB-B812-36062193C5D9}"/>
              </a:ext>
            </a:extLst>
          </p:cNvPr>
          <p:cNvSpPr/>
          <p:nvPr/>
        </p:nvSpPr>
        <p:spPr>
          <a:xfrm rot="16200000" flipH="1">
            <a:off x="8936421" y="3602424"/>
            <a:ext cx="541284" cy="5969873"/>
          </a:xfrm>
          <a:prstGeom prst="flowChartManualInpu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lowchart: Manual Input 9">
            <a:extLst>
              <a:ext uri="{FF2B5EF4-FFF2-40B4-BE49-F238E27FC236}">
                <a16:creationId xmlns:a16="http://schemas.microsoft.com/office/drawing/2014/main" id="{84BD448B-6932-4A33-989F-5B2E140D7A1B}"/>
              </a:ext>
            </a:extLst>
          </p:cNvPr>
          <p:cNvSpPr/>
          <p:nvPr/>
        </p:nvSpPr>
        <p:spPr>
          <a:xfrm rot="5400000" flipH="1">
            <a:off x="3214237" y="3102478"/>
            <a:ext cx="541286" cy="6969759"/>
          </a:xfrm>
          <a:prstGeom prst="flowChartManualInp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030014C-D588-4FA3-9937-F9F11D1A91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8643" y="759796"/>
            <a:ext cx="3308771" cy="487055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62746EF-DB2C-42D3-A4D4-B10E3DFD786D}"/>
              </a:ext>
            </a:extLst>
          </p:cNvPr>
          <p:cNvSpPr txBox="1"/>
          <p:nvPr/>
        </p:nvSpPr>
        <p:spPr>
          <a:xfrm>
            <a:off x="883497" y="3845763"/>
            <a:ext cx="66295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Dr. Uma Visvalingam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Consultant Psychiatrist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Hospital Putrajaya, Putrajaya </a:t>
            </a:r>
          </a:p>
        </p:txBody>
      </p:sp>
    </p:spTree>
    <p:extLst>
      <p:ext uri="{BB962C8B-B14F-4D97-AF65-F5344CB8AC3E}">
        <p14:creationId xmlns:p14="http://schemas.microsoft.com/office/powerpoint/2010/main" val="38264376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</a:t>
            </a:r>
            <a:r>
              <a:rPr lang="en-US" b="1"/>
              <a:t>               Take Home Message</a:t>
            </a:r>
            <a:endParaRPr lang="en-US" b="1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5" y="177139"/>
            <a:ext cx="854191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156BFE9-F432-4077-8A40-8597D78FCF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1" y="2565331"/>
            <a:ext cx="10515600" cy="1778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8691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020C3-9667-4A44-8F12-EC25E3FB27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1" y="1223404"/>
            <a:ext cx="5577452" cy="3043796"/>
          </a:xfrm>
        </p:spPr>
        <p:txBody>
          <a:bodyPr anchor="b">
            <a:normAutofit/>
          </a:bodyPr>
          <a:lstStyle/>
          <a:p>
            <a:r>
              <a:rPr lang="en-US" sz="7200" b="1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THANK</a:t>
            </a:r>
            <a:r>
              <a:rPr lang="en-US" sz="7200" b="1" dirty="0">
                <a:solidFill>
                  <a:schemeClr val="bg1"/>
                </a:solidFill>
              </a:rPr>
              <a:t> </a:t>
            </a:r>
            <a:r>
              <a:rPr lang="en-US" sz="7200" b="1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6172783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AD6120-1CEB-4728-B872-C1759C0DDE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1" b="22871"/>
          <a:stretch/>
        </p:blipFill>
        <p:spPr>
          <a:xfrm>
            <a:off x="21" y="10"/>
            <a:ext cx="6024135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131642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	 Learning Objective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1050" y="2172588"/>
            <a:ext cx="9633858" cy="3531526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36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dirty="0"/>
              <a:t>To understand the concept &amp; efficacy of the collaborative care model in management of patients with MDD.</a:t>
            </a:r>
          </a:p>
          <a:p>
            <a:pPr marL="0" indent="0">
              <a:buNone/>
            </a:pPr>
            <a:endParaRPr lang="en-MY" sz="40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5" y="177139"/>
            <a:ext cx="854191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2" name="Picture 4" descr="Image result for TICK">
            <a:extLst>
              <a:ext uri="{FF2B5EF4-FFF2-40B4-BE49-F238E27FC236}">
                <a16:creationId xmlns:a16="http://schemas.microsoft.com/office/drawing/2014/main" id="{4A179C48-7568-4C22-A7B0-5EA4653BB7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092" y="2822960"/>
            <a:ext cx="962851" cy="831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1787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  Collaborative Care Model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8274" y="1878674"/>
            <a:ext cx="10415527" cy="4725034"/>
          </a:xfrm>
        </p:spPr>
        <p:txBody>
          <a:bodyPr>
            <a:normAutofit/>
          </a:bodyPr>
          <a:lstStyle/>
          <a:p>
            <a:pPr marL="342900" lvl="1" indent="-342900"/>
            <a:endParaRPr lang="en-US" sz="3200" dirty="0"/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An integrated treatment approach between different health care providers working together with patients in a primary care setting.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3200" dirty="0"/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Aimed at achieving recovery in MDD.</a:t>
            </a:r>
            <a:r>
              <a:rPr lang="en-GB" sz="3200" dirty="0"/>
              <a:t> </a:t>
            </a:r>
            <a:endParaRPr lang="en-US" sz="32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5" y="177139"/>
            <a:ext cx="854191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8483" y="3361093"/>
            <a:ext cx="3000661" cy="2904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735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522142" y="2524305"/>
            <a:ext cx="3052383" cy="2117175"/>
            <a:chOff x="3191422" y="2139080"/>
            <a:chExt cx="2088618" cy="1938533"/>
          </a:xfrm>
          <a:gradFill flip="none" rotWithShape="1">
            <a:gsLst>
              <a:gs pos="14000">
                <a:schemeClr val="bg2">
                  <a:lumMod val="50000"/>
                </a:schemeClr>
              </a:gs>
              <a:gs pos="87000">
                <a:schemeClr val="bg2">
                  <a:lumMod val="50000"/>
                </a:schemeClr>
              </a:gs>
              <a:gs pos="57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</p:grpSpPr>
        <p:sp>
          <p:nvSpPr>
            <p:cNvPr id="3" name="Oval 2"/>
            <p:cNvSpPr/>
            <p:nvPr/>
          </p:nvSpPr>
          <p:spPr>
            <a:xfrm>
              <a:off x="3191422" y="2139080"/>
              <a:ext cx="2088618" cy="1938533"/>
            </a:xfrm>
            <a:prstGeom prst="ellipse">
              <a:avLst/>
            </a:prstGeom>
            <a:grpFill/>
            <a:ln>
              <a:solidFill>
                <a:schemeClr val="bg2">
                  <a:lumMod val="25000"/>
                </a:schemeClr>
              </a:solidFill>
            </a:ln>
            <a:sp3d>
              <a:bevelT w="101600" h="69850"/>
              <a:bevelB w="50800" prst="coolSlant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" name="Oval 4"/>
            <p:cNvSpPr/>
            <p:nvPr/>
          </p:nvSpPr>
          <p:spPr>
            <a:xfrm>
              <a:off x="3498771" y="2565138"/>
              <a:ext cx="1539981" cy="1160710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b="1" kern="1200" dirty="0"/>
                <a:t>COLLABORATIVE CARE MODEL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b="1" kern="1200" dirty="0"/>
                <a:t>in MDD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522142" y="62041"/>
            <a:ext cx="3067135" cy="2208056"/>
            <a:chOff x="3068159" y="-322381"/>
            <a:chExt cx="2300351" cy="2285287"/>
          </a:xfrm>
          <a:gradFill flip="none" rotWithShape="1">
            <a:gsLst>
              <a:gs pos="27000">
                <a:schemeClr val="bg1">
                  <a:lumMod val="75000"/>
                </a:schemeClr>
              </a:gs>
              <a:gs pos="53000">
                <a:schemeClr val="bg1"/>
              </a:gs>
              <a:gs pos="86000">
                <a:schemeClr val="bg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</p:grpSpPr>
        <p:sp>
          <p:nvSpPr>
            <p:cNvPr id="6" name="Oval 5"/>
            <p:cNvSpPr/>
            <p:nvPr/>
          </p:nvSpPr>
          <p:spPr>
            <a:xfrm>
              <a:off x="3068159" y="-322381"/>
              <a:ext cx="2300351" cy="2285287"/>
            </a:xfrm>
            <a:prstGeom prst="ellipse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  <a:sp3d>
              <a:bevelT w="101600" h="69850"/>
              <a:bevelB w="50800" prst="coolSlant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Oval 4"/>
            <p:cNvSpPr/>
            <p:nvPr/>
          </p:nvSpPr>
          <p:spPr>
            <a:xfrm>
              <a:off x="3405038" y="93884"/>
              <a:ext cx="1626593" cy="1500925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kern="1200" dirty="0"/>
                <a:t>Enhanced collaboration among physicians, mental health specialists &amp; care managers 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683187" y="2602706"/>
            <a:ext cx="2447366" cy="1836252"/>
            <a:chOff x="6137705" y="1965703"/>
            <a:chExt cx="2300351" cy="2285287"/>
          </a:xfrm>
          <a:gradFill flip="none" rotWithShape="1">
            <a:gsLst>
              <a:gs pos="38000">
                <a:srgbClr val="D9D9D9"/>
              </a:gs>
              <a:gs pos="90000">
                <a:schemeClr val="bg1">
                  <a:lumMod val="75000"/>
                </a:schemeClr>
              </a:gs>
              <a:gs pos="57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</p:grpSpPr>
        <p:sp>
          <p:nvSpPr>
            <p:cNvPr id="9" name="Oval 8"/>
            <p:cNvSpPr/>
            <p:nvPr/>
          </p:nvSpPr>
          <p:spPr>
            <a:xfrm>
              <a:off x="6137705" y="1965703"/>
              <a:ext cx="2300351" cy="2285287"/>
            </a:xfrm>
            <a:prstGeom prst="ellipse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  <a:sp3d>
              <a:bevelT w="101600" h="69850"/>
              <a:bevelB w="50800" prst="coolSlant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Oval 4"/>
            <p:cNvSpPr/>
            <p:nvPr/>
          </p:nvSpPr>
          <p:spPr>
            <a:xfrm>
              <a:off x="6594448" y="2310087"/>
              <a:ext cx="1338041" cy="1498610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kern="1200" dirty="0"/>
                <a:t>Patient education 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808038" y="2562608"/>
            <a:ext cx="2849678" cy="1774549"/>
            <a:chOff x="146025" y="1965703"/>
            <a:chExt cx="2300351" cy="2285287"/>
          </a:xfrm>
          <a:gradFill flip="none" rotWithShape="1">
            <a:gsLst>
              <a:gs pos="27000">
                <a:schemeClr val="bg1">
                  <a:lumMod val="75000"/>
                </a:schemeClr>
              </a:gs>
              <a:gs pos="53000">
                <a:schemeClr val="bg1"/>
              </a:gs>
              <a:gs pos="86000">
                <a:schemeClr val="bg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</p:grpSpPr>
        <p:sp>
          <p:nvSpPr>
            <p:cNvPr id="13" name="Oval 4"/>
            <p:cNvSpPr/>
            <p:nvPr/>
          </p:nvSpPr>
          <p:spPr>
            <a:xfrm>
              <a:off x="482904" y="2458703"/>
              <a:ext cx="1626593" cy="1334920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kern="1200" dirty="0"/>
                <a:t>Depression-specific treatment guidelines</a:t>
              </a:r>
            </a:p>
          </p:txBody>
        </p:sp>
        <p:sp>
          <p:nvSpPr>
            <p:cNvPr id="12" name="Oval 11"/>
            <p:cNvSpPr/>
            <p:nvPr/>
          </p:nvSpPr>
          <p:spPr>
            <a:xfrm>
              <a:off x="146025" y="1965703"/>
              <a:ext cx="2300351" cy="2285287"/>
            </a:xfrm>
            <a:prstGeom prst="ellipse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  <a:sp3d>
              <a:bevelT w="101600" h="69850"/>
              <a:bevelB w="50800" prst="coolSlant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14" name="Group 13"/>
          <p:cNvGrpSpPr/>
          <p:nvPr/>
        </p:nvGrpSpPr>
        <p:grpSpPr>
          <a:xfrm>
            <a:off x="4911136" y="5178897"/>
            <a:ext cx="2525499" cy="1617062"/>
            <a:chOff x="3369480" y="4897768"/>
            <a:chExt cx="2300351" cy="2285287"/>
          </a:xfrm>
          <a:gradFill flip="none" rotWithShape="1">
            <a:gsLst>
              <a:gs pos="38000">
                <a:srgbClr val="D9D9D9"/>
              </a:gs>
              <a:gs pos="90000">
                <a:schemeClr val="bg1">
                  <a:lumMod val="75000"/>
                </a:schemeClr>
              </a:gs>
              <a:gs pos="57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</p:grpSpPr>
        <p:sp>
          <p:nvSpPr>
            <p:cNvPr id="15" name="Oval 14"/>
            <p:cNvSpPr/>
            <p:nvPr/>
          </p:nvSpPr>
          <p:spPr>
            <a:xfrm>
              <a:off x="3369480" y="4897768"/>
              <a:ext cx="2300351" cy="2285287"/>
            </a:xfrm>
            <a:prstGeom prst="ellipse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  <a:sp3d>
              <a:bevelT w="101600" h="69850"/>
              <a:bevelB w="50800" prst="coolSlant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Oval 4"/>
            <p:cNvSpPr/>
            <p:nvPr/>
          </p:nvSpPr>
          <p:spPr>
            <a:xfrm>
              <a:off x="3827206" y="5527016"/>
              <a:ext cx="1384898" cy="1026789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kern="1200" dirty="0"/>
                <a:t>Scheduled patient follow-up 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670068" y="2199182"/>
            <a:ext cx="740701" cy="772705"/>
            <a:chOff x="3898039" y="1667279"/>
            <a:chExt cx="555526" cy="772705"/>
          </a:xfrm>
          <a:scene3d>
            <a:camera prst="orthographicFront"/>
            <a:lightRig rig="threePt" dir="t"/>
          </a:scene3d>
        </p:grpSpPr>
        <p:sp>
          <p:nvSpPr>
            <p:cNvPr id="27" name="Right Arrow 26"/>
            <p:cNvSpPr/>
            <p:nvPr/>
          </p:nvSpPr>
          <p:spPr>
            <a:xfrm rot="5400000">
              <a:off x="3789449" y="1775869"/>
              <a:ext cx="772705" cy="555526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bg1">
                <a:lumMod val="50000"/>
              </a:schemeClr>
            </a:solidFill>
            <a:ln w="38100" cmpd="sng">
              <a:solidFill>
                <a:srgbClr val="FFD734">
                  <a:alpha val="72000"/>
                </a:srgbClr>
              </a:solidFill>
            </a:ln>
            <a:sp3d>
              <a:bevelT w="101600" h="63500" prst="hardEdge"/>
              <a:bevelB w="38100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hemeClr val="dk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ight Arrow 4"/>
            <p:cNvSpPr/>
            <p:nvPr/>
          </p:nvSpPr>
          <p:spPr>
            <a:xfrm rot="16200000">
              <a:off x="3872778" y="1803645"/>
              <a:ext cx="606047" cy="33331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300" kern="120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228925" y="3190294"/>
            <a:ext cx="1447235" cy="555526"/>
            <a:chOff x="5153294" y="2830584"/>
            <a:chExt cx="1085426" cy="555526"/>
          </a:xfrm>
          <a:scene3d>
            <a:camera prst="orthographicFront"/>
            <a:lightRig rig="threePt" dir="t"/>
          </a:scene3d>
        </p:grpSpPr>
        <p:sp>
          <p:nvSpPr>
            <p:cNvPr id="25" name="Right Arrow 24"/>
            <p:cNvSpPr/>
            <p:nvPr/>
          </p:nvSpPr>
          <p:spPr>
            <a:xfrm rot="10800000">
              <a:off x="5153294" y="2830584"/>
              <a:ext cx="1085426" cy="555526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bg1">
                <a:lumMod val="50000"/>
              </a:schemeClr>
            </a:solidFill>
            <a:ln w="38100" cmpd="sng">
              <a:solidFill>
                <a:srgbClr val="FFD734">
                  <a:alpha val="72000"/>
                </a:srgbClr>
              </a:solidFill>
            </a:ln>
            <a:sp3d>
              <a:bevelT w="101600" h="63500" prst="hardEdge"/>
              <a:bevelB w="38100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hemeClr val="dk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ight Arrow 6"/>
            <p:cNvSpPr/>
            <p:nvPr/>
          </p:nvSpPr>
          <p:spPr>
            <a:xfrm rot="10800000">
              <a:off x="5319952" y="2941689"/>
              <a:ext cx="918768" cy="33331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300" kern="120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803537" y="4419551"/>
            <a:ext cx="740701" cy="670599"/>
            <a:chOff x="3995833" y="3800701"/>
            <a:chExt cx="555526" cy="670599"/>
          </a:xfrm>
          <a:scene3d>
            <a:camera prst="orthographicFront"/>
            <a:lightRig rig="threePt" dir="t"/>
          </a:scene3d>
        </p:grpSpPr>
        <p:sp>
          <p:nvSpPr>
            <p:cNvPr id="23" name="Right Arrow 22"/>
            <p:cNvSpPr/>
            <p:nvPr/>
          </p:nvSpPr>
          <p:spPr>
            <a:xfrm rot="16121052">
              <a:off x="3938296" y="3858238"/>
              <a:ext cx="670599" cy="555526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bg1">
                <a:lumMod val="50000"/>
              </a:schemeClr>
            </a:solidFill>
            <a:ln w="38100" cmpd="sng">
              <a:solidFill>
                <a:srgbClr val="FFD734">
                  <a:alpha val="72000"/>
                </a:srgbClr>
              </a:solidFill>
            </a:ln>
            <a:sp3d>
              <a:bevelT w="101600" h="63500" prst="hardEdge"/>
              <a:bevelB w="38100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hemeClr val="dk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ight Arrow 8"/>
            <p:cNvSpPr/>
            <p:nvPr/>
          </p:nvSpPr>
          <p:spPr>
            <a:xfrm rot="16121052">
              <a:off x="4023538" y="4052650"/>
              <a:ext cx="503941" cy="33331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300" kern="120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630657" y="3190294"/>
            <a:ext cx="1320025" cy="555526"/>
            <a:chOff x="2368480" y="2830584"/>
            <a:chExt cx="990019" cy="555526"/>
          </a:xfrm>
          <a:scene3d>
            <a:camera prst="orthographicFront"/>
            <a:lightRig rig="threePt" dir="t"/>
          </a:scene3d>
        </p:grpSpPr>
        <p:sp>
          <p:nvSpPr>
            <p:cNvPr id="21" name="Right Arrow 20"/>
            <p:cNvSpPr/>
            <p:nvPr/>
          </p:nvSpPr>
          <p:spPr>
            <a:xfrm rot="10800000" flipH="1">
              <a:off x="2368480" y="2830584"/>
              <a:ext cx="990019" cy="555526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bg1">
                <a:lumMod val="50000"/>
              </a:schemeClr>
            </a:solidFill>
            <a:ln w="38100" cmpd="sng">
              <a:solidFill>
                <a:srgbClr val="FFD734">
                  <a:alpha val="72000"/>
                </a:srgbClr>
              </a:solidFill>
            </a:ln>
            <a:sp3d>
              <a:bevelT w="101600" h="63500" prst="hardEdge"/>
              <a:bevelB w="38100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hemeClr val="dk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ight Arrow 10"/>
            <p:cNvSpPr/>
            <p:nvPr/>
          </p:nvSpPr>
          <p:spPr>
            <a:xfrm rot="21600000">
              <a:off x="2368480" y="2941689"/>
              <a:ext cx="823361" cy="33331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300" kern="1200"/>
            </a:p>
          </p:txBody>
        </p:sp>
      </p:grpSp>
      <p:sp>
        <p:nvSpPr>
          <p:cNvPr id="30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 txBox="1">
            <a:spLocks/>
          </p:cNvSpPr>
          <p:nvPr/>
        </p:nvSpPr>
        <p:spPr>
          <a:xfrm>
            <a:off x="8676160" y="555171"/>
            <a:ext cx="3067134" cy="1032426"/>
          </a:xfrm>
          <a:prstGeom prst="rect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/>
              <a:t>KEY COMPONENTS IN COLLABORATIVE CARE MODEL IN MDD</a:t>
            </a:r>
          </a:p>
        </p:txBody>
      </p:sp>
    </p:spTree>
    <p:extLst>
      <p:ext uri="{BB962C8B-B14F-4D97-AF65-F5344CB8AC3E}">
        <p14:creationId xmlns:p14="http://schemas.microsoft.com/office/powerpoint/2010/main" val="689383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en-US" b="1" dirty="0"/>
              <a:t>     Collaborative Care Model vs Usual Care</a:t>
            </a:r>
            <a:r>
              <a:rPr lang="en-US" b="1" baseline="-25000" dirty="0"/>
              <a:t>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07402"/>
            <a:ext cx="10415527" cy="4330938"/>
          </a:xfrm>
        </p:spPr>
        <p:txBody>
          <a:bodyPr>
            <a:noAutofit/>
          </a:bodyPr>
          <a:lstStyle/>
          <a:p>
            <a:pPr marL="0" lvl="1" indent="0">
              <a:lnSpc>
                <a:spcPct val="120000"/>
              </a:lnSpc>
              <a:buNone/>
            </a:pPr>
            <a:endParaRPr lang="en-US" sz="2800" dirty="0"/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In a systematic review of 79 RCTs of adults with MDD, collaborative care was significantly more effective than usual care in improving depressive outcomes:</a:t>
            </a:r>
            <a:r>
              <a:rPr lang="cs-CZ" sz="3200" baseline="30000" dirty="0"/>
              <a:t>129, level I</a:t>
            </a:r>
            <a:r>
              <a:rPr lang="en-US" sz="3200" dirty="0"/>
              <a:t> </a:t>
            </a:r>
          </a:p>
          <a:p>
            <a:pPr marL="804863" indent="-35877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3200" dirty="0"/>
              <a:t>in acute phase of treatment (RR 1.32, 95% CI 1.22 to 1.43) </a:t>
            </a:r>
          </a:p>
          <a:p>
            <a:pPr marL="804863" lvl="1" indent="-347663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3200" dirty="0"/>
              <a:t>up to 2 years (RR 1.29, 95% CI 1.18 to 1.41). </a:t>
            </a:r>
            <a:endParaRPr lang="en-US" sz="2800" dirty="0"/>
          </a:p>
          <a:p>
            <a:pPr marL="0" indent="0">
              <a:lnSpc>
                <a:spcPct val="120000"/>
              </a:lnSpc>
              <a:buNone/>
            </a:pPr>
            <a:endParaRPr lang="en-MY" b="1" i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5" y="177139"/>
            <a:ext cx="854191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7135E1D-B18E-425C-A04B-C9498A339D1A}"/>
              </a:ext>
            </a:extLst>
          </p:cNvPr>
          <p:cNvSpPr txBox="1"/>
          <p:nvPr/>
        </p:nvSpPr>
        <p:spPr>
          <a:xfrm>
            <a:off x="743476" y="6521903"/>
            <a:ext cx="10705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129. Archer J, Bower P, </a:t>
            </a:r>
            <a:r>
              <a:rPr lang="en-US" sz="1400" dirty="0" err="1"/>
              <a:t>Gilbody</a:t>
            </a:r>
            <a:r>
              <a:rPr lang="en-US" sz="1400" dirty="0"/>
              <a:t> S, et al. Collaborative care for depression and anxiety problems. Cochrane Database Syst Rev. 2012;10:CD006525.</a:t>
            </a:r>
          </a:p>
        </p:txBody>
      </p:sp>
    </p:spTree>
    <p:extLst>
      <p:ext uri="{BB962C8B-B14F-4D97-AF65-F5344CB8AC3E}">
        <p14:creationId xmlns:p14="http://schemas.microsoft.com/office/powerpoint/2010/main" val="29451962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Autofit/>
          </a:bodyPr>
          <a:lstStyle/>
          <a:p>
            <a:r>
              <a:rPr lang="en-US" b="1" dirty="0"/>
              <a:t>     Collaborative Care Model vs Usual Care</a:t>
            </a:r>
            <a:r>
              <a:rPr lang="en-US" b="1" baseline="-25000" dirty="0"/>
              <a:t>2</a:t>
            </a:r>
            <a:endParaRPr lang="en-US" sz="4000" baseline="-250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8235" y="1690690"/>
            <a:ext cx="10415527" cy="4725034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</a:pPr>
            <a:endParaRPr lang="en-US" sz="3200" dirty="0"/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Increases rates of antidepressant use up to 24 months (RR=1.22, 95% CI 1.03 to 1.45).</a:t>
            </a:r>
            <a:r>
              <a:rPr lang="cs-CZ" sz="3200" baseline="30000" dirty="0"/>
              <a:t> 129, level I</a:t>
            </a:r>
            <a:r>
              <a:rPr lang="en-GB" sz="3200" baseline="30000" dirty="0"/>
              <a:t> </a:t>
            </a:r>
            <a:endParaRPr lang="en-US" sz="32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3200" dirty="0"/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Improves mental health quality of life &amp; patient satisfaction but not physical health quality of life.</a:t>
            </a:r>
            <a:r>
              <a:rPr lang="cs-CZ" sz="3200" baseline="30000" dirty="0"/>
              <a:t>129, level I</a:t>
            </a:r>
            <a:r>
              <a:rPr lang="en-GB" sz="3200" baseline="30000" dirty="0"/>
              <a:t> </a:t>
            </a:r>
            <a:endParaRPr lang="en-US" sz="3200" baseline="30000" dirty="0"/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5" y="177139"/>
            <a:ext cx="854191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33FC7CA-FE8C-44E5-BA98-39BE410549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101" y="6520812"/>
            <a:ext cx="10723793" cy="377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065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8276" y="2301874"/>
            <a:ext cx="10415524" cy="452596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In an RCT of 581 patients with MDD, collaborative care improved depressive symptoms in:</a:t>
            </a:r>
            <a:r>
              <a:rPr lang="en-US" sz="3200" baseline="30000" dirty="0"/>
              <a:t>131, level I</a:t>
            </a:r>
          </a:p>
          <a:p>
            <a:pPr marL="804863" lvl="1" indent="-347663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3200" dirty="0"/>
              <a:t>acute phase (NNT=8)</a:t>
            </a:r>
          </a:p>
          <a:p>
            <a:pPr marL="804863" lvl="1" indent="-347663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3200" dirty="0"/>
              <a:t>continuation phase (NNT=6)</a:t>
            </a:r>
            <a:endParaRPr lang="en-US" sz="3200" baseline="30000" dirty="0"/>
          </a:p>
        </p:txBody>
      </p:sp>
      <p:sp>
        <p:nvSpPr>
          <p:cNvPr id="4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en-US" b="1" dirty="0"/>
              <a:t>     Collaborative Care Model vs Usual Care</a:t>
            </a:r>
            <a:r>
              <a:rPr lang="en-US" b="1" baseline="-25000" dirty="0"/>
              <a:t>3</a:t>
            </a:r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5" y="177139"/>
            <a:ext cx="854191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9089F96-F1F1-4C54-84F9-1E219F4A2C45}"/>
              </a:ext>
            </a:extLst>
          </p:cNvPr>
          <p:cNvSpPr txBox="1"/>
          <p:nvPr/>
        </p:nvSpPr>
        <p:spPr>
          <a:xfrm>
            <a:off x="440871" y="6297271"/>
            <a:ext cx="113102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131. Richards DA, Hill JJ, </a:t>
            </a:r>
            <a:r>
              <a:rPr lang="en-US" sz="1400" dirty="0" err="1"/>
              <a:t>Gask</a:t>
            </a:r>
            <a:r>
              <a:rPr lang="en-US" sz="1400" dirty="0"/>
              <a:t> L, et al. Clinical effectiveness of collaborative care for depression in UK primary care (CADET): cluster </a:t>
            </a:r>
            <a:r>
              <a:rPr lang="en-US" sz="1400" dirty="0" err="1"/>
              <a:t>randomised</a:t>
            </a:r>
            <a:r>
              <a:rPr lang="en-US" sz="1400" dirty="0"/>
              <a:t> controlled </a:t>
            </a:r>
          </a:p>
          <a:p>
            <a:r>
              <a:rPr lang="en-US" sz="1400" dirty="0"/>
              <a:t>         trial. </a:t>
            </a:r>
            <a:r>
              <a:rPr lang="en-US" sz="1400" dirty="0" err="1"/>
              <a:t>Bmj</a:t>
            </a:r>
            <a:r>
              <a:rPr lang="en-US" sz="1400" dirty="0"/>
              <a:t>. 2013;347</a:t>
            </a:r>
            <a:r>
              <a:rPr lang="en-US" sz="1400"/>
              <a:t>:f4913.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401505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en-US" b="1" dirty="0"/>
              <a:t>                Collaborative Care Model &amp; </a:t>
            </a:r>
            <a:br>
              <a:rPr lang="en-US" b="1" dirty="0"/>
            </a:br>
            <a:r>
              <a:rPr lang="en-US" b="1" dirty="0"/>
              <a:t>                     Chronic Medical Illness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78674"/>
            <a:ext cx="10515601" cy="4725034"/>
          </a:xfrm>
        </p:spPr>
        <p:txBody>
          <a:bodyPr>
            <a:normAutofit/>
          </a:bodyPr>
          <a:lstStyle/>
          <a:p>
            <a:pPr marL="342900" lvl="1" indent="-342900">
              <a:lnSpc>
                <a:spcPct val="120000"/>
              </a:lnSpc>
            </a:pPr>
            <a:endParaRPr lang="en-US" sz="3200" dirty="0"/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Patients with MDD &amp; chronic medical illness (CMI) had </a:t>
            </a:r>
            <a:r>
              <a:rPr lang="en-US" sz="3200" b="1" dirty="0"/>
              <a:t>4x likelihood</a:t>
            </a:r>
            <a:r>
              <a:rPr lang="en-US" sz="3200" b="1" i="1" dirty="0"/>
              <a:t> </a:t>
            </a:r>
            <a:r>
              <a:rPr lang="en-US" sz="3200" dirty="0"/>
              <a:t>of showing response to treatment at six months compared with usual care (</a:t>
            </a:r>
            <a:r>
              <a:rPr lang="en-US" dirty="0"/>
              <a:t>OR=4.04, 95% CI 2.01 to 8.31</a:t>
            </a:r>
            <a:r>
              <a:rPr lang="en-US" sz="3200" dirty="0"/>
              <a:t>).</a:t>
            </a:r>
            <a:r>
              <a:rPr lang="en-US" sz="3200" baseline="30000" dirty="0"/>
              <a:t>130, level I  </a:t>
            </a:r>
          </a:p>
          <a:p>
            <a:pPr marL="0" indent="0">
              <a:lnSpc>
                <a:spcPct val="120000"/>
              </a:lnSpc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5" y="177139"/>
            <a:ext cx="854191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BA06AB-3E8B-4A48-9CBC-D3F3C684453B}"/>
              </a:ext>
            </a:extLst>
          </p:cNvPr>
          <p:cNvSpPr txBox="1"/>
          <p:nvPr/>
        </p:nvSpPr>
        <p:spPr>
          <a:xfrm>
            <a:off x="522290" y="6334780"/>
            <a:ext cx="111474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130. Vera M, Perez-</a:t>
            </a:r>
            <a:r>
              <a:rPr lang="en-US" sz="1400" dirty="0" err="1"/>
              <a:t>Pedrogo</a:t>
            </a:r>
            <a:r>
              <a:rPr lang="en-US" sz="1400" dirty="0"/>
              <a:t> C, Huertas SE, et al. Collaborative care for depressed patients with chronic medical conditions: a randomized trial in Puerto </a:t>
            </a:r>
          </a:p>
          <a:p>
            <a:r>
              <a:rPr lang="en-US" sz="1400" dirty="0"/>
              <a:t>         Rico. </a:t>
            </a:r>
            <a:r>
              <a:rPr lang="en-US" sz="1400" dirty="0" err="1"/>
              <a:t>Psychiatr</a:t>
            </a:r>
            <a:r>
              <a:rPr lang="en-US" sz="1400" dirty="0"/>
              <a:t> Serv. 2010;61(2):144-150.</a:t>
            </a:r>
          </a:p>
        </p:txBody>
      </p:sp>
    </p:spTree>
    <p:extLst>
      <p:ext uri="{BB962C8B-B14F-4D97-AF65-F5344CB8AC3E}">
        <p14:creationId xmlns:p14="http://schemas.microsoft.com/office/powerpoint/2010/main" val="14391040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                   Collaborative Care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8274" y="1878674"/>
            <a:ext cx="10415527" cy="4043155"/>
          </a:xfrm>
        </p:spPr>
        <p:txBody>
          <a:bodyPr>
            <a:normAutofit/>
          </a:bodyPr>
          <a:lstStyle/>
          <a:p>
            <a:pPr marL="342900" lvl="1" indent="-342900">
              <a:lnSpc>
                <a:spcPct val="110000"/>
              </a:lnSpc>
            </a:pPr>
            <a:endParaRPr lang="en-US" sz="3200" dirty="0"/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National Institute for Health &amp; Clinical Excellence (NICE) recommends that collaborative care is considered for moderate to severe depression in patients with CMI.</a:t>
            </a:r>
            <a:r>
              <a:rPr lang="en-US" sz="3200" baseline="30000" dirty="0"/>
              <a:t>20</a:t>
            </a:r>
          </a:p>
          <a:p>
            <a:pPr algn="just">
              <a:lnSpc>
                <a:spcPct val="100000"/>
              </a:lnSpc>
            </a:pPr>
            <a:endParaRPr lang="en-US" sz="3200" baseline="30000" dirty="0"/>
          </a:p>
          <a:p>
            <a:pPr algn="just">
              <a:lnSpc>
                <a:spcPct val="110000"/>
              </a:lnSpc>
            </a:pPr>
            <a:endParaRPr lang="en-US" sz="3200" baseline="30000" dirty="0"/>
          </a:p>
          <a:p>
            <a:pPr algn="just">
              <a:lnSpc>
                <a:spcPct val="110000"/>
              </a:lnSpc>
            </a:pPr>
            <a:endParaRPr lang="en-US" sz="3200" baseline="30000" dirty="0"/>
          </a:p>
          <a:p>
            <a:pPr algn="just">
              <a:lnSpc>
                <a:spcPct val="110000"/>
              </a:lnSpc>
            </a:pPr>
            <a:endParaRPr lang="en-US" sz="3200" baseline="30000" dirty="0"/>
          </a:p>
          <a:p>
            <a:pPr marL="0" indent="0" algn="just">
              <a:lnSpc>
                <a:spcPct val="110000"/>
              </a:lnSpc>
              <a:buNone/>
            </a:pPr>
            <a:endParaRPr lang="en-GB" sz="3200" baseline="30000" dirty="0"/>
          </a:p>
          <a:p>
            <a:pPr marL="0" indent="0">
              <a:lnSpc>
                <a:spcPct val="110000"/>
              </a:lnSpc>
              <a:buNone/>
            </a:pPr>
            <a:endParaRPr lang="en-MY" sz="36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5" y="177139"/>
            <a:ext cx="854191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9DF0601-0F84-436F-AFCF-E49B3B029BEC}"/>
              </a:ext>
            </a:extLst>
          </p:cNvPr>
          <p:cNvSpPr txBox="1"/>
          <p:nvPr/>
        </p:nvSpPr>
        <p:spPr>
          <a:xfrm>
            <a:off x="457802" y="6334780"/>
            <a:ext cx="11376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/>
              <a:t>20. National Collaborating Centre for Mental Health. National Institute for Health and Clinical Excellence: Guidance. Depression: The Treatment and </a:t>
            </a:r>
          </a:p>
          <a:p>
            <a:pPr algn="just"/>
            <a:r>
              <a:rPr lang="en-US" sz="1400" dirty="0"/>
              <a:t>       Management of Depression in Adults (Updated Edition). Leicester (UK): The British Psychological Society &amp; The Royal College of Psychiatrists; 2010.</a:t>
            </a:r>
          </a:p>
        </p:txBody>
      </p:sp>
    </p:spTree>
    <p:extLst>
      <p:ext uri="{BB962C8B-B14F-4D97-AF65-F5344CB8AC3E}">
        <p14:creationId xmlns:p14="http://schemas.microsoft.com/office/powerpoint/2010/main" val="1962896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856</TotalTime>
  <Words>678</Words>
  <Application>Microsoft Office PowerPoint</Application>
  <PresentationFormat>Widescreen</PresentationFormat>
  <Paragraphs>62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Aharoni</vt:lpstr>
      <vt:lpstr>Arial</vt:lpstr>
      <vt:lpstr>Calibri</vt:lpstr>
      <vt:lpstr>Calibri Light</vt:lpstr>
      <vt:lpstr>Courier New</vt:lpstr>
      <vt:lpstr>Office Theme</vt:lpstr>
      <vt:lpstr>1_Office Theme</vt:lpstr>
      <vt:lpstr>PowerPoint Presentation</vt:lpstr>
      <vt:lpstr>    Learning Objective</vt:lpstr>
      <vt:lpstr>    Collaborative Care Model</vt:lpstr>
      <vt:lpstr>PowerPoint Presentation</vt:lpstr>
      <vt:lpstr>     Collaborative Care Model vs Usual Care1</vt:lpstr>
      <vt:lpstr>     Collaborative Care Model vs Usual Care2</vt:lpstr>
      <vt:lpstr>     Collaborative Care Model vs Usual Care3</vt:lpstr>
      <vt:lpstr>                Collaborative Care Model &amp;                       Chronic Medical Illness</vt:lpstr>
      <vt:lpstr>                    Collaborative Care</vt:lpstr>
      <vt:lpstr>                Take Home Message</vt:lpstr>
      <vt:lpstr>THANK YOU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uma visvalingam</dc:creator>
  <cp:lastModifiedBy>siti mohtar</cp:lastModifiedBy>
  <cp:revision>37</cp:revision>
  <cp:lastPrinted>2020-09-17T01:20:44Z</cp:lastPrinted>
  <dcterms:created xsi:type="dcterms:W3CDTF">2019-07-02T04:02:13Z</dcterms:created>
  <dcterms:modified xsi:type="dcterms:W3CDTF">2020-09-17T01:20:57Z</dcterms:modified>
</cp:coreProperties>
</file>